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DM Sans Medium"/>
      <p:regular r:id="rId19"/>
      <p:bold r:id="rId20"/>
      <p:italic r:id="rId21"/>
      <p:boldItalic r:id="rId22"/>
    </p:embeddedFont>
    <p:embeddedFont>
      <p:font typeface="Merriweather"/>
      <p:regular r:id="rId23"/>
      <p:bold r:id="rId24"/>
      <p:italic r:id="rId25"/>
      <p:boldItalic r:id="rId26"/>
    </p:embeddedFont>
    <p:embeddedFont>
      <p:font typeface="DM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Medium-bold.fntdata"/><Relationship Id="rId22" Type="http://schemas.openxmlformats.org/officeDocument/2006/relationships/font" Target="fonts/DMSansMedium-boldItalic.fntdata"/><Relationship Id="rId21" Type="http://schemas.openxmlformats.org/officeDocument/2006/relationships/font" Target="fonts/DMSansMedium-italic.fntdata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28" Type="http://schemas.openxmlformats.org/officeDocument/2006/relationships/font" Target="fonts/DMSans-bold.fntdata"/><Relationship Id="rId27" Type="http://schemas.openxmlformats.org/officeDocument/2006/relationships/font" Target="fonts/DM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M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DM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DMSansMedium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4de06321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4de06321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4de06321b0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4de06321b0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4de06321b0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4de06321b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27c1519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527c1519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4f930db9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4f930db9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4de06321b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4de06321b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de06321b0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4de06321b0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Project scope went through a few phases, had to try different datasets, also compute problems for fine tuning, more compute resources needed than available to output meaningful text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de06321b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4de06321b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de06321b0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de06321b0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de06321b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4de06321b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de06321b0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4de06321b0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4dfac1877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4dfac1877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IA3 scales specific tokens to understand certain concepts yet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Prefix tuning gives more space to learn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LoRA, QLoRA splits linear layers up into lower-rank matrices for faster computation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4de06321b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4de06321b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2" name="Google Shape;62;p1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" name="Google Shape;79;p1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1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2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28" name="Google Shape;128;p2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slide" type="title">
  <p:cSld name="TITLE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3"/>
          <p:cNvSpPr/>
          <p:nvPr>
            <p:ph idx="3" type="pic"/>
          </p:nvPr>
        </p:nvSpPr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36" name="Google Shape;136;p23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" type="secHead">
  <p:cSld name="SECTION_HEAD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4"/>
          <p:cNvSpPr txBox="1"/>
          <p:nvPr>
            <p:ph idx="2" type="title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" name="Google Shape;141;p24"/>
          <p:cNvSpPr txBox="1"/>
          <p:nvPr>
            <p:ph idx="3" type="title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2" name="Google Shape;142;p24"/>
          <p:cNvSpPr txBox="1"/>
          <p:nvPr>
            <p:ph idx="4" type="title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3" name="Google Shape;143;p24"/>
          <p:cNvSpPr txBox="1"/>
          <p:nvPr>
            <p:ph idx="5" type="title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4"/>
          <p:cNvSpPr txBox="1"/>
          <p:nvPr>
            <p:ph idx="6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 type="tx">
  <p:cSld name="TITLE_AND_BOD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TITLE_AND_BODY_1"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6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54" name="Google Shape;154;p26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6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1" type="twoColTx">
  <p:cSld name="TITLE_AND_TWO_COLUMNS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7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61" name="Google Shape;161;p27"/>
          <p:cNvSpPr txBox="1"/>
          <p:nvPr>
            <p:ph idx="3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27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2">
  <p:cSld name="TITLE_AND_TWO_COLUMNS_1"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8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68" name="Google Shape;168;p28"/>
          <p:cNvSpPr txBox="1"/>
          <p:nvPr>
            <p:ph idx="3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28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28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chart">
  <p:cSld name="SECTION_TITLE_AND_DESCRIPTION">
    <p:bg>
      <p:bgPr>
        <a:solidFill>
          <a:schemeClr val="lt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9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77" name="Google Shape;177;p29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CAPTION_ONLY">
    <p:bg>
      <p:bgPr>
        <a:solidFill>
          <a:schemeClr val="lt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1" name="Google Shape;181;p30"/>
          <p:cNvSpPr txBox="1"/>
          <p:nvPr>
            <p:ph idx="2" type="body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2" name="Google Shape;182;p30"/>
          <p:cNvSpPr txBox="1"/>
          <p:nvPr>
            <p:ph idx="3" type="body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3" name="Google Shape;183;p30"/>
          <p:cNvSpPr txBox="1"/>
          <p:nvPr>
            <p:ph idx="4" type="body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idx="5" type="body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5" name="Google Shape;185;p30"/>
          <p:cNvSpPr txBox="1"/>
          <p:nvPr>
            <p:ph idx="6" type="body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idx="7" type="body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7" name="Google Shape;187;p30"/>
          <p:cNvSpPr txBox="1"/>
          <p:nvPr>
            <p:ph idx="8" type="body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8" name="Google Shape;188;p30"/>
          <p:cNvSpPr txBox="1"/>
          <p:nvPr>
            <p:ph idx="9" type="body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9" name="Google Shape;189;p30"/>
          <p:cNvSpPr txBox="1"/>
          <p:nvPr>
            <p:ph idx="13" type="body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0" name="Google Shape;190;p30"/>
          <p:cNvSpPr txBox="1"/>
          <p:nvPr>
            <p:ph idx="14" type="body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1" name="Google Shape;191;p30"/>
          <p:cNvSpPr txBox="1"/>
          <p:nvPr>
            <p:ph idx="15" type="body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2" name="Google Shape;192;p30"/>
          <p:cNvSpPr txBox="1"/>
          <p:nvPr>
            <p:ph idx="16" type="body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17" type="body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4" name="Google Shape;194;p30"/>
          <p:cNvSpPr txBox="1"/>
          <p:nvPr>
            <p:ph idx="18" type="body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5" name="Google Shape;195;p30"/>
          <p:cNvSpPr txBox="1"/>
          <p:nvPr>
            <p:ph idx="19" type="body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20" type="body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7" name="Google Shape;197;p30"/>
          <p:cNvSpPr txBox="1"/>
          <p:nvPr>
            <p:ph idx="21" type="body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8" name="Google Shape;198;p30"/>
          <p:cNvSpPr txBox="1"/>
          <p:nvPr>
            <p:ph idx="22" type="body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9" name="Google Shape;199;p30"/>
          <p:cNvSpPr txBox="1"/>
          <p:nvPr>
            <p:ph idx="23" type="body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0" name="Google Shape;200;p30"/>
          <p:cNvSpPr txBox="1"/>
          <p:nvPr>
            <p:ph idx="24" type="body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1" name="Google Shape;201;p30"/>
          <p:cNvSpPr txBox="1"/>
          <p:nvPr>
            <p:ph idx="25" type="body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26" type="body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27" type="body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4" name="Google Shape;204;p30"/>
          <p:cNvSpPr txBox="1"/>
          <p:nvPr>
            <p:ph idx="28" type="body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5" name="Google Shape;205;p30"/>
          <p:cNvSpPr txBox="1"/>
          <p:nvPr>
            <p:ph idx="29" type="body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30" type="body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31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08" name="Google Shape;208;p30"/>
          <p:cNvSpPr txBox="1"/>
          <p:nvPr>
            <p:ph idx="3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>
  <p:cSld name="CUSTOM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31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idx="4" type="body"/>
          </p:nvPr>
        </p:nvSpPr>
        <p:spPr>
          <a:xfrm>
            <a:off x="8208751" y="196725"/>
            <a:ext cx="8124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04.21</a:t>
            </a:r>
            <a:r>
              <a:rPr lang="en"/>
              <a:t>.25</a:t>
            </a:r>
            <a:endParaRPr/>
          </a:p>
        </p:txBody>
      </p:sp>
      <p:sp>
        <p:nvSpPr>
          <p:cNvPr id="218" name="Google Shape;218;p32"/>
          <p:cNvSpPr txBox="1"/>
          <p:nvPr>
            <p:ph type="ctrTitle"/>
          </p:nvPr>
        </p:nvSpPr>
        <p:spPr>
          <a:xfrm>
            <a:off x="196950" y="1387100"/>
            <a:ext cx="87501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Brains in Bits</a:t>
            </a:r>
            <a:br>
              <a:rPr lang="en" sz="3450"/>
            </a:br>
            <a:endParaRPr sz="3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50"/>
              <a:t>A Comparative Study of PEFT Techniques for Commonsense Reasoning on GPT-2</a:t>
            </a:r>
            <a:endParaRPr b="0" sz="5150"/>
          </a:p>
        </p:txBody>
      </p:sp>
      <p:sp>
        <p:nvSpPr>
          <p:cNvPr id="219" name="Google Shape;219;p32"/>
          <p:cNvSpPr txBox="1"/>
          <p:nvPr>
            <p:ph idx="2" type="subTitle"/>
          </p:nvPr>
        </p:nvSpPr>
        <p:spPr>
          <a:xfrm>
            <a:off x="196950" y="3810300"/>
            <a:ext cx="3986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Vishwanath Guruvayur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 Napolitano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Doruk Ozar</a:t>
            </a:r>
            <a:endParaRPr/>
          </a:p>
        </p:txBody>
      </p:sp>
      <p:pic>
        <p:nvPicPr>
          <p:cNvPr descr="Blue and green wave pattern. " id="220" name="Google Shape;220;p3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5356775" y="162075"/>
            <a:ext cx="3664200" cy="22554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 txBox="1"/>
          <p:nvPr>
            <p:ph idx="1" type="body"/>
          </p:nvPr>
        </p:nvSpPr>
        <p:spPr>
          <a:xfrm>
            <a:off x="197375" y="11376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 u="sng"/>
              <a:t>Perplexity Score:</a:t>
            </a:r>
            <a:r>
              <a:rPr lang="en" sz="1400"/>
              <a:t> assesses a language model's ability to predict the next word in a sequence.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Initial dataset </a:t>
            </a:r>
            <a:r>
              <a:rPr lang="en" sz="1400"/>
              <a:t>gave</a:t>
            </a:r>
            <a:r>
              <a:rPr lang="en" sz="1400"/>
              <a:t> us a training loss of 6.6 and flatlined.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Incorporating more fine-tuning and changing our dataset resulted in a much lower training loss</a:t>
            </a:r>
            <a:endParaRPr sz="1400"/>
          </a:p>
        </p:txBody>
      </p:sp>
      <p:sp>
        <p:nvSpPr>
          <p:cNvPr id="356" name="Google Shape;35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357" name="Google Shape;357;p41" title="Screenshot 2025-04-22 at 18.20.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425" y="3278775"/>
            <a:ext cx="4961499" cy="15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1" title="Attachment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375" y="2337525"/>
            <a:ext cx="3897049" cy="20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1" title="Screenshot 2025-04-23 at 13.19.2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4700" y="2082025"/>
            <a:ext cx="2924474" cy="11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42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66" name="Google Shape;366;p42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DS6051 Presentation</a:t>
            </a:r>
            <a:endParaRPr/>
          </a:p>
        </p:txBody>
      </p:sp>
      <p:sp>
        <p:nvSpPr>
          <p:cNvPr id="367" name="Google Shape;367;p42"/>
          <p:cNvSpPr txBox="1"/>
          <p:nvPr/>
        </p:nvSpPr>
        <p:spPr>
          <a:xfrm>
            <a:off x="516437" y="7447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Defining the Motivation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68" name="Google Shape;368;p42"/>
          <p:cNvSpPr txBox="1"/>
          <p:nvPr/>
        </p:nvSpPr>
        <p:spPr>
          <a:xfrm>
            <a:off x="516437" y="15843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69" name="Google Shape;369;p42"/>
          <p:cNvSpPr txBox="1"/>
          <p:nvPr/>
        </p:nvSpPr>
        <p:spPr>
          <a:xfrm>
            <a:off x="516437" y="24237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Methodology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0" name="Google Shape;370;p42"/>
          <p:cNvSpPr txBox="1"/>
          <p:nvPr/>
        </p:nvSpPr>
        <p:spPr>
          <a:xfrm>
            <a:off x="516437" y="32564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Results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1" name="Google Shape;371;p42"/>
          <p:cNvSpPr txBox="1"/>
          <p:nvPr/>
        </p:nvSpPr>
        <p:spPr>
          <a:xfrm>
            <a:off x="516437" y="4102806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Conclusions and Future Work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2" name="Google Shape;372;p42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3" name="Google Shape;373;p42"/>
          <p:cNvSpPr txBox="1"/>
          <p:nvPr/>
        </p:nvSpPr>
        <p:spPr>
          <a:xfrm>
            <a:off x="196954" y="15843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4" name="Google Shape;374;p42"/>
          <p:cNvSpPr txBox="1"/>
          <p:nvPr/>
        </p:nvSpPr>
        <p:spPr>
          <a:xfrm>
            <a:off x="196954" y="24237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5" name="Google Shape;375;p42"/>
          <p:cNvSpPr txBox="1"/>
          <p:nvPr/>
        </p:nvSpPr>
        <p:spPr>
          <a:xfrm>
            <a:off x="196954" y="32564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6" name="Google Shape;376;p42"/>
          <p:cNvSpPr txBox="1"/>
          <p:nvPr/>
        </p:nvSpPr>
        <p:spPr>
          <a:xfrm>
            <a:off x="196954" y="4102806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5.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82" name="Google Shape;382;p43"/>
          <p:cNvSpPr txBox="1"/>
          <p:nvPr>
            <p:ph idx="4294967295" type="title"/>
          </p:nvPr>
        </p:nvSpPr>
        <p:spPr>
          <a:xfrm>
            <a:off x="4519825" y="445025"/>
            <a:ext cx="32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83" name="Google Shape;383;p43"/>
          <p:cNvSpPr txBox="1"/>
          <p:nvPr/>
        </p:nvSpPr>
        <p:spPr>
          <a:xfrm>
            <a:off x="4391700" y="1017725"/>
            <a:ext cx="4440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More advanced PEFT Techniques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Ensemble of Tuning Methods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Larger Reasoning LLMs - like Mistral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More Advanced Datasets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4" name="Google Shape;384;p43"/>
          <p:cNvSpPr txBox="1"/>
          <p:nvPr/>
        </p:nvSpPr>
        <p:spPr>
          <a:xfrm>
            <a:off x="145225" y="1097538"/>
            <a:ext cx="4374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Accuracy increase after Fine Tuning (to 38%)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Significant decrease in perplexity score! 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IA3 and Prefix Tuning way better than LoRA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5" name="Google Shape;385;p43" title="ChatGPT Image Apr 23, 2025, 11_13_55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500" y="2224050"/>
            <a:ext cx="2635000" cy="2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3" title="ChatGPT Image Apr 23, 2025, 11_24_58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961" y="2224061"/>
            <a:ext cx="2564890" cy="2564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/>
        </p:nvSpPr>
        <p:spPr>
          <a:xfrm>
            <a:off x="1457575" y="810300"/>
            <a:ext cx="6611100" cy="31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  <a:br>
              <a:rPr b="1" lang="en" sz="49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br>
              <a:rPr b="1" lang="en" sz="49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1" lang="en" sz="49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Questions?</a:t>
            </a:r>
            <a:endParaRPr b="1" sz="57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33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27" name="Google Shape;227;p33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DS6051 Presentation</a:t>
            </a:r>
            <a:endParaRPr/>
          </a:p>
        </p:txBody>
      </p:sp>
      <p:sp>
        <p:nvSpPr>
          <p:cNvPr id="228" name="Google Shape;228;p33"/>
          <p:cNvSpPr txBox="1"/>
          <p:nvPr/>
        </p:nvSpPr>
        <p:spPr>
          <a:xfrm>
            <a:off x="516437" y="7447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Defining the Motivation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516437" y="15843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0" name="Google Shape;230;p33"/>
          <p:cNvSpPr txBox="1"/>
          <p:nvPr/>
        </p:nvSpPr>
        <p:spPr>
          <a:xfrm>
            <a:off x="516437" y="24237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Methodology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1" name="Google Shape;231;p33"/>
          <p:cNvSpPr txBox="1"/>
          <p:nvPr/>
        </p:nvSpPr>
        <p:spPr>
          <a:xfrm>
            <a:off x="516437" y="32564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Results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516437" y="4102806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Conclusions and Future Work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4" name="Google Shape;234;p33"/>
          <p:cNvSpPr txBox="1"/>
          <p:nvPr/>
        </p:nvSpPr>
        <p:spPr>
          <a:xfrm>
            <a:off x="196954" y="15843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5" name="Google Shape;235;p33"/>
          <p:cNvSpPr txBox="1"/>
          <p:nvPr/>
        </p:nvSpPr>
        <p:spPr>
          <a:xfrm>
            <a:off x="196954" y="24237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6" name="Google Shape;236;p33"/>
          <p:cNvSpPr txBox="1"/>
          <p:nvPr/>
        </p:nvSpPr>
        <p:spPr>
          <a:xfrm>
            <a:off x="196954" y="32564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7" name="Google Shape;237;p33"/>
          <p:cNvSpPr txBox="1"/>
          <p:nvPr/>
        </p:nvSpPr>
        <p:spPr>
          <a:xfrm>
            <a:off x="196954" y="4102806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5.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311700" y="1152475"/>
            <a:ext cx="8520600" cy="37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Merriweather"/>
              <a:buChar char="-"/>
            </a:pPr>
            <a:r>
              <a:rPr lang="en" sz="1450">
                <a:latin typeface="Merriweather"/>
                <a:ea typeface="Merriweather"/>
                <a:cs typeface="Merriweather"/>
                <a:sym typeface="Merriweather"/>
              </a:rPr>
              <a:t>Recent open-source advancements such as DeepSeek have demonstrated </a:t>
            </a:r>
            <a:r>
              <a:rPr b="1" lang="en" sz="1450">
                <a:latin typeface="Merriweather"/>
                <a:ea typeface="Merriweather"/>
                <a:cs typeface="Merriweather"/>
                <a:sym typeface="Merriweather"/>
              </a:rPr>
              <a:t>impressive capabilities in reasoning, summarization, and general language understanding </a:t>
            </a:r>
            <a:r>
              <a:rPr lang="en" sz="1450">
                <a:latin typeface="Merriweather"/>
                <a:ea typeface="Merriweather"/>
                <a:cs typeface="Merriweather"/>
                <a:sym typeface="Merriweather"/>
              </a:rPr>
              <a:t>compared to proprietary models</a:t>
            </a:r>
            <a:br>
              <a:rPr lang="en" sz="1450">
                <a:latin typeface="Merriweather"/>
                <a:ea typeface="Merriweather"/>
                <a:cs typeface="Merriweather"/>
                <a:sym typeface="Merriweather"/>
              </a:rPr>
            </a:br>
            <a:endParaRPr sz="145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Merriweather"/>
              <a:buChar char="-"/>
            </a:pPr>
            <a:r>
              <a:rPr b="1" lang="en" sz="1450">
                <a:latin typeface="Merriweather"/>
                <a:ea typeface="Merriweather"/>
                <a:cs typeface="Merriweather"/>
                <a:sym typeface="Merriweather"/>
              </a:rPr>
              <a:t>Accessing and fine-tuning </a:t>
            </a:r>
            <a:r>
              <a:rPr lang="en" sz="1450">
                <a:latin typeface="Merriweather"/>
                <a:ea typeface="Merriweather"/>
                <a:cs typeface="Merriweather"/>
                <a:sym typeface="Merriweather"/>
              </a:rPr>
              <a:t> proprietary models is often</a:t>
            </a:r>
            <a:r>
              <a:rPr b="1" lang="en" sz="1450">
                <a:latin typeface="Merriweather"/>
                <a:ea typeface="Merriweather"/>
                <a:cs typeface="Merriweather"/>
                <a:sym typeface="Merriweather"/>
              </a:rPr>
              <a:t> prohibitively expensive</a:t>
            </a:r>
            <a:r>
              <a:rPr lang="en" sz="1450">
                <a:latin typeface="Merriweather"/>
                <a:ea typeface="Merriweather"/>
                <a:cs typeface="Merriweather"/>
                <a:sym typeface="Merriweather"/>
              </a:rPr>
              <a:t>; </a:t>
            </a:r>
            <a:r>
              <a:rPr lang="en" sz="1450">
                <a:latin typeface="Merriweather"/>
                <a:ea typeface="Merriweather"/>
                <a:cs typeface="Merriweather"/>
                <a:sym typeface="Merriweather"/>
              </a:rPr>
              <a:t>we turn to</a:t>
            </a:r>
            <a:r>
              <a:rPr b="1" lang="en" sz="1450">
                <a:latin typeface="Merriweather"/>
                <a:ea typeface="Merriweather"/>
                <a:cs typeface="Merriweather"/>
                <a:sym typeface="Merriweather"/>
              </a:rPr>
              <a:t> open-source models like GPT-2</a:t>
            </a:r>
            <a:r>
              <a:rPr lang="en" sz="1450">
                <a:latin typeface="Merriweather"/>
                <a:ea typeface="Merriweather"/>
                <a:cs typeface="Merriweather"/>
                <a:sym typeface="Merriweather"/>
              </a:rPr>
              <a:t>, which are way smaller, offer </a:t>
            </a:r>
            <a:r>
              <a:rPr b="1" lang="en" sz="1450">
                <a:latin typeface="Merriweather"/>
                <a:ea typeface="Merriweather"/>
                <a:cs typeface="Merriweather"/>
                <a:sym typeface="Merriweather"/>
              </a:rPr>
              <a:t>full controllability and transparency, </a:t>
            </a:r>
            <a:r>
              <a:rPr lang="en" sz="1450">
                <a:latin typeface="Merriweather"/>
                <a:ea typeface="Merriweather"/>
                <a:cs typeface="Merriweather"/>
                <a:sym typeface="Merriweather"/>
              </a:rPr>
              <a:t>even though fine-tuning can be resource-intensive or overfit the data</a:t>
            </a:r>
            <a:br>
              <a:rPr lang="en" sz="1450">
                <a:latin typeface="Merriweather"/>
                <a:ea typeface="Merriweather"/>
                <a:cs typeface="Merriweather"/>
                <a:sym typeface="Merriweather"/>
              </a:rPr>
            </a:br>
            <a:endParaRPr sz="145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Merriweather"/>
              <a:buChar char="-"/>
            </a:pPr>
            <a:r>
              <a:rPr lang="en" sz="1450">
                <a:latin typeface="Merriweather"/>
                <a:ea typeface="Merriweather"/>
                <a:cs typeface="Merriweather"/>
                <a:sym typeface="Merriweather"/>
              </a:rPr>
              <a:t>This motivated us to explore </a:t>
            </a:r>
            <a:r>
              <a:rPr b="1" lang="en" sz="1450">
                <a:latin typeface="Merriweather"/>
                <a:ea typeface="Merriweather"/>
                <a:cs typeface="Merriweather"/>
                <a:sym typeface="Merriweather"/>
              </a:rPr>
              <a:t>Parameter-Efficient Fine-Tuning (PEFT) techniques</a:t>
            </a:r>
            <a:r>
              <a:rPr lang="en" sz="1450">
                <a:latin typeface="Merriweather"/>
                <a:ea typeface="Merriweather"/>
                <a:cs typeface="Merriweather"/>
                <a:sym typeface="Merriweather"/>
              </a:rPr>
              <a:t> lightweight methods that selectively train small parts of a frozen model</a:t>
            </a:r>
            <a:endParaRPr sz="145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3" name="Google Shape;24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 and Problem Statement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35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50" name="Google Shape;250;p35"/>
          <p:cNvSpPr txBox="1"/>
          <p:nvPr/>
        </p:nvSpPr>
        <p:spPr>
          <a:xfrm>
            <a:off x="516437" y="7447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Defining the Motivation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516437" y="15843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516437" y="24237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Methodology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3" name="Google Shape;253;p35"/>
          <p:cNvSpPr txBox="1"/>
          <p:nvPr/>
        </p:nvSpPr>
        <p:spPr>
          <a:xfrm>
            <a:off x="516437" y="32564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Results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516437" y="4102806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Conclusions and Future Work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5" name="Google Shape;255;p35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6" name="Google Shape;256;p35"/>
          <p:cNvSpPr txBox="1"/>
          <p:nvPr/>
        </p:nvSpPr>
        <p:spPr>
          <a:xfrm>
            <a:off x="196954" y="15843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196954" y="24237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8" name="Google Shape;258;p35"/>
          <p:cNvSpPr txBox="1"/>
          <p:nvPr/>
        </p:nvSpPr>
        <p:spPr>
          <a:xfrm>
            <a:off x="196954" y="32564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9" name="Google Shape;259;p35"/>
          <p:cNvSpPr txBox="1"/>
          <p:nvPr/>
        </p:nvSpPr>
        <p:spPr>
          <a:xfrm>
            <a:off x="196954" y="4102806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5.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0" name="Google Shape;260;p35"/>
          <p:cNvSpPr txBox="1"/>
          <p:nvPr>
            <p:ph idx="2" type="body"/>
          </p:nvPr>
        </p:nvSpPr>
        <p:spPr>
          <a:xfrm>
            <a:off x="7141476" y="91900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DS6051 Presentation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idx="1" type="body"/>
          </p:nvPr>
        </p:nvSpPr>
        <p:spPr>
          <a:xfrm>
            <a:off x="311700" y="1152475"/>
            <a:ext cx="8520600" cy="3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 sz="1450">
                <a:latin typeface="Merriweather"/>
                <a:ea typeface="Merriweather"/>
                <a:cs typeface="Merriweather"/>
                <a:sym typeface="Merriweather"/>
              </a:rPr>
              <a:t>CommonsenseQA </a:t>
            </a:r>
            <a:r>
              <a:rPr lang="en" sz="1450">
                <a:latin typeface="Merriweather"/>
                <a:ea typeface="Merriweather"/>
                <a:cs typeface="Merriweather"/>
                <a:sym typeface="Merriweather"/>
              </a:rPr>
              <a:t>is a multiple-choice question-answering dataset designed to test commonsense reasoning - everyday knowledge not explicitly stated in text.</a:t>
            </a:r>
            <a:br>
              <a:rPr lang="en" sz="1450">
                <a:latin typeface="Merriweather"/>
                <a:ea typeface="Merriweather"/>
                <a:cs typeface="Merriweather"/>
                <a:sym typeface="Merriweather"/>
              </a:rPr>
            </a:br>
            <a:endParaRPr sz="145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450">
                <a:latin typeface="Merriweather"/>
                <a:ea typeface="Merriweather"/>
                <a:cs typeface="Merriweather"/>
                <a:sym typeface="Merriweather"/>
              </a:rPr>
              <a:t>Each question has 4 MCQ  answer choices, with only 1 correct answer</a:t>
            </a:r>
            <a:endParaRPr sz="145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450">
                <a:latin typeface="Merriweather"/>
                <a:ea typeface="Merriweather"/>
                <a:cs typeface="Merriweather"/>
                <a:sym typeface="Merriweather"/>
              </a:rPr>
              <a:t>Designed to challenge models on implicit world knowledge</a:t>
            </a:r>
            <a:br>
              <a:rPr lang="en" sz="1450">
                <a:latin typeface="Merriweather"/>
                <a:ea typeface="Merriweather"/>
                <a:cs typeface="Merriweather"/>
                <a:sym typeface="Merriweather"/>
              </a:rPr>
            </a:br>
            <a:endParaRPr sz="145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Merriweather"/>
              <a:buChar char="-"/>
            </a:pPr>
            <a:r>
              <a:rPr b="1" lang="en" sz="1450">
                <a:latin typeface="Merriweather"/>
                <a:ea typeface="Merriweather"/>
                <a:cs typeface="Merriweather"/>
                <a:sym typeface="Merriweather"/>
              </a:rPr>
              <a:t>Main Idea</a:t>
            </a:r>
            <a:endParaRPr b="1" sz="145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SzPts val="1450"/>
              <a:buFont typeface="Merriweather"/>
              <a:buChar char="-"/>
            </a:pPr>
            <a:r>
              <a:rPr lang="en" sz="1450">
                <a:latin typeface="Merriweather"/>
                <a:ea typeface="Merriweather"/>
                <a:cs typeface="Merriweather"/>
                <a:sym typeface="Merriweather"/>
              </a:rPr>
              <a:t>Requires reasoning, not just surface-level pattern matching</a:t>
            </a:r>
            <a:endParaRPr sz="145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SzPts val="1450"/>
              <a:buFont typeface="Merriweather"/>
              <a:buChar char="-"/>
            </a:pPr>
            <a:r>
              <a:rPr lang="en" sz="1450">
                <a:latin typeface="Merriweather"/>
                <a:ea typeface="Merriweather"/>
                <a:cs typeface="Merriweather"/>
                <a:sym typeface="Merriweather"/>
              </a:rPr>
              <a:t>Well-suited to test how each PEFT method "teaches" commonsense to a small model like GPT-2</a:t>
            </a:r>
            <a:endParaRPr sz="145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SzPts val="1450"/>
              <a:buFont typeface="Merriweather"/>
              <a:buChar char="-"/>
            </a:pPr>
            <a:r>
              <a:rPr lang="en" sz="1450">
                <a:latin typeface="Merriweather"/>
                <a:ea typeface="Merriweather"/>
                <a:cs typeface="Merriweather"/>
                <a:sym typeface="Merriweather"/>
              </a:rPr>
              <a:t>Provides a standard benchmark to compare model learning efficiency</a:t>
            </a:r>
            <a:endParaRPr sz="145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6" name="Google Shape;26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idx="12" type="sldNum"/>
          </p:nvPr>
        </p:nvSpPr>
        <p:spPr>
          <a:xfrm>
            <a:off x="8472458" y="466344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37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73" name="Google Shape;273;p37"/>
          <p:cNvSpPr txBox="1"/>
          <p:nvPr/>
        </p:nvSpPr>
        <p:spPr>
          <a:xfrm>
            <a:off x="516437" y="8209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Defining the Motivation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4" name="Google Shape;274;p37"/>
          <p:cNvSpPr txBox="1"/>
          <p:nvPr/>
        </p:nvSpPr>
        <p:spPr>
          <a:xfrm>
            <a:off x="516437" y="16605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5" name="Google Shape;275;p37"/>
          <p:cNvSpPr txBox="1"/>
          <p:nvPr/>
        </p:nvSpPr>
        <p:spPr>
          <a:xfrm>
            <a:off x="516437" y="24999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Methodology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6" name="Google Shape;276;p37"/>
          <p:cNvSpPr txBox="1"/>
          <p:nvPr/>
        </p:nvSpPr>
        <p:spPr>
          <a:xfrm>
            <a:off x="516437" y="33326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Results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7" name="Google Shape;277;p37"/>
          <p:cNvSpPr txBox="1"/>
          <p:nvPr/>
        </p:nvSpPr>
        <p:spPr>
          <a:xfrm>
            <a:off x="516437" y="4179006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Conclusions and Future Work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8" name="Google Shape;278;p37"/>
          <p:cNvSpPr txBox="1"/>
          <p:nvPr/>
        </p:nvSpPr>
        <p:spPr>
          <a:xfrm>
            <a:off x="196954" y="8209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196954" y="16605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0" name="Google Shape;280;p37"/>
          <p:cNvSpPr txBox="1"/>
          <p:nvPr/>
        </p:nvSpPr>
        <p:spPr>
          <a:xfrm>
            <a:off x="196954" y="24999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1" name="Google Shape;281;p37"/>
          <p:cNvSpPr txBox="1"/>
          <p:nvPr/>
        </p:nvSpPr>
        <p:spPr>
          <a:xfrm>
            <a:off x="196954" y="33326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196954" y="4179006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5.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3" name="Google Shape;283;p37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DS6051 Presentation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type="title"/>
          </p:nvPr>
        </p:nvSpPr>
        <p:spPr>
          <a:xfrm>
            <a:off x="197375" y="106650"/>
            <a:ext cx="8946600" cy="6006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50"/>
              <a:t>Parameter Efficient Tuning Methods</a:t>
            </a:r>
            <a:endParaRPr sz="2950"/>
          </a:p>
        </p:txBody>
      </p:sp>
      <p:pic>
        <p:nvPicPr>
          <p:cNvPr id="289" name="Google Shape;2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62" y="947525"/>
            <a:ext cx="7571425" cy="38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8"/>
          <p:cNvSpPr/>
          <p:nvPr/>
        </p:nvSpPr>
        <p:spPr>
          <a:xfrm>
            <a:off x="2299000" y="2571750"/>
            <a:ext cx="493500" cy="408000"/>
          </a:xfrm>
          <a:prstGeom prst="rect">
            <a:avLst/>
          </a:prstGeom>
          <a:noFill/>
          <a:ln cap="flat" cmpd="sng" w="28575">
            <a:solidFill>
              <a:srgbClr val="0050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1" name="Google Shape;291;p38"/>
          <p:cNvSpPr/>
          <p:nvPr/>
        </p:nvSpPr>
        <p:spPr>
          <a:xfrm>
            <a:off x="5274475" y="3217600"/>
            <a:ext cx="493500" cy="408000"/>
          </a:xfrm>
          <a:prstGeom prst="rect">
            <a:avLst/>
          </a:prstGeom>
          <a:noFill/>
          <a:ln cap="flat" cmpd="sng" w="28575">
            <a:solidFill>
              <a:srgbClr val="0050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2" name="Google Shape;292;p38"/>
          <p:cNvSpPr/>
          <p:nvPr/>
        </p:nvSpPr>
        <p:spPr>
          <a:xfrm>
            <a:off x="5392425" y="3783150"/>
            <a:ext cx="493500" cy="321300"/>
          </a:xfrm>
          <a:prstGeom prst="rect">
            <a:avLst/>
          </a:prstGeom>
          <a:noFill/>
          <a:ln cap="flat" cmpd="sng" w="28575">
            <a:solidFill>
              <a:srgbClr val="0050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3" name="Google Shape;293;p38"/>
          <p:cNvSpPr/>
          <p:nvPr/>
        </p:nvSpPr>
        <p:spPr>
          <a:xfrm>
            <a:off x="2629975" y="3507800"/>
            <a:ext cx="885600" cy="275400"/>
          </a:xfrm>
          <a:prstGeom prst="rect">
            <a:avLst/>
          </a:prstGeom>
          <a:noFill/>
          <a:ln cap="flat" cmpd="sng" w="28575">
            <a:solidFill>
              <a:srgbClr val="0050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>
            <p:ph type="title"/>
          </p:nvPr>
        </p:nvSpPr>
        <p:spPr>
          <a:xfrm>
            <a:off x="58650" y="89075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grpSp>
        <p:nvGrpSpPr>
          <p:cNvPr id="299" name="Google Shape;299;p39"/>
          <p:cNvGrpSpPr/>
          <p:nvPr/>
        </p:nvGrpSpPr>
        <p:grpSpPr>
          <a:xfrm>
            <a:off x="22228" y="766375"/>
            <a:ext cx="4549772" cy="4180676"/>
            <a:chOff x="197378" y="564175"/>
            <a:chExt cx="4549772" cy="4180676"/>
          </a:xfrm>
        </p:grpSpPr>
        <p:pic>
          <p:nvPicPr>
            <p:cNvPr id="300" name="Google Shape;300;p39"/>
            <p:cNvPicPr preferRelativeResize="0"/>
            <p:nvPr/>
          </p:nvPicPr>
          <p:blipFill rotWithShape="1">
            <a:blip r:embed="rId3">
              <a:alphaModFix/>
            </a:blip>
            <a:srcRect b="0" l="0" r="8231" t="0"/>
            <a:stretch/>
          </p:blipFill>
          <p:spPr>
            <a:xfrm>
              <a:off x="1987875" y="850550"/>
              <a:ext cx="2759275" cy="3894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Google Shape;301;p39"/>
            <p:cNvSpPr txBox="1"/>
            <p:nvPr/>
          </p:nvSpPr>
          <p:spPr>
            <a:xfrm>
              <a:off x="271306" y="3769350"/>
              <a:ext cx="1478439" cy="2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5"/>
                  </a:solidFill>
                  <a:latin typeface="DM Sans"/>
                  <a:ea typeface="DM Sans"/>
                  <a:cs typeface="DM Sans"/>
                  <a:sym typeface="DM Sans"/>
                </a:rPr>
                <a:t>Prefix Tuning</a:t>
              </a:r>
              <a:endParaRPr b="1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2" name="Google Shape;302;p39"/>
            <p:cNvSpPr txBox="1"/>
            <p:nvPr/>
          </p:nvSpPr>
          <p:spPr>
            <a:xfrm>
              <a:off x="294800" y="4148025"/>
              <a:ext cx="16587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sng">
                  <a:solidFill>
                    <a:schemeClr val="accent5"/>
                  </a:solidFill>
                  <a:latin typeface="DM Sans"/>
                  <a:ea typeface="DM Sans"/>
                  <a:cs typeface="DM Sans"/>
                  <a:sym typeface="DM Sans"/>
                </a:rPr>
                <a:t>Prepends trainable tokens</a:t>
              </a:r>
              <a:r>
                <a:rPr lang="en" sz="1100">
                  <a:solidFill>
                    <a:schemeClr val="accent5"/>
                  </a:solidFill>
                  <a:latin typeface="DM Sans"/>
                  <a:ea typeface="DM Sans"/>
                  <a:cs typeface="DM Sans"/>
                  <a:sym typeface="DM Sans"/>
                </a:rPr>
                <a:t> to the K, V and other hidden layers</a:t>
              </a:r>
              <a:endParaRPr sz="11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303" name="Google Shape;303;p39"/>
            <p:cNvCxnSpPr/>
            <p:nvPr/>
          </p:nvCxnSpPr>
          <p:spPr>
            <a:xfrm>
              <a:off x="294790" y="3006300"/>
              <a:ext cx="1950000" cy="531000"/>
            </a:xfrm>
            <a:prstGeom prst="bentConnector3">
              <a:avLst>
                <a:gd fmla="val 86789" name="adj1"/>
              </a:avLst>
            </a:prstGeom>
            <a:noFill/>
            <a:ln cap="flat" cmpd="sng" w="19050">
              <a:solidFill>
                <a:schemeClr val="accent5"/>
              </a:solidFill>
              <a:prstDash val="lgDashDot"/>
              <a:round/>
              <a:headEnd len="med" w="med" type="oval"/>
              <a:tailEnd len="med" w="med" type="triangle"/>
            </a:ln>
          </p:spPr>
        </p:cxnSp>
        <p:grpSp>
          <p:nvGrpSpPr>
            <p:cNvPr id="304" name="Google Shape;304;p39"/>
            <p:cNvGrpSpPr/>
            <p:nvPr/>
          </p:nvGrpSpPr>
          <p:grpSpPr>
            <a:xfrm>
              <a:off x="197378" y="2639036"/>
              <a:ext cx="1824811" cy="699967"/>
              <a:chOff x="4018907" y="2350638"/>
              <a:chExt cx="1824446" cy="694343"/>
            </a:xfrm>
          </p:grpSpPr>
          <p:sp>
            <p:nvSpPr>
              <p:cNvPr id="305" name="Google Shape;305;p39"/>
              <p:cNvSpPr txBox="1"/>
              <p:nvPr/>
            </p:nvSpPr>
            <p:spPr>
              <a:xfrm>
                <a:off x="4018907" y="2350638"/>
                <a:ext cx="1670400" cy="24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accent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LoRA &amp; QLoRA</a:t>
                </a:r>
                <a:endParaRPr b="1">
                  <a:solidFill>
                    <a:schemeClr val="accent5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306" name="Google Shape;306;p39"/>
              <p:cNvSpPr txBox="1"/>
              <p:nvPr/>
            </p:nvSpPr>
            <p:spPr>
              <a:xfrm>
                <a:off x="4027452" y="2686481"/>
                <a:ext cx="18159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u="sng">
                    <a:solidFill>
                      <a:schemeClr val="accent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Add Low Rank Matrices</a:t>
                </a:r>
                <a:r>
                  <a:rPr lang="en" sz="1100">
                    <a:solidFill>
                      <a:schemeClr val="accent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to mainly K, V &amp; also Q</a:t>
                </a:r>
                <a:endParaRPr sz="1100">
                  <a:solidFill>
                    <a:schemeClr val="accent5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cxnSp>
          <p:nvCxnSpPr>
            <p:cNvPr id="307" name="Google Shape;307;p39"/>
            <p:cNvCxnSpPr/>
            <p:nvPr/>
          </p:nvCxnSpPr>
          <p:spPr>
            <a:xfrm>
              <a:off x="294641" y="1875343"/>
              <a:ext cx="1995000" cy="787800"/>
            </a:xfrm>
            <a:prstGeom prst="bentConnector3">
              <a:avLst>
                <a:gd fmla="val 84277" name="adj1"/>
              </a:avLst>
            </a:prstGeom>
            <a:noFill/>
            <a:ln cap="flat" cmpd="sng" w="19050">
              <a:solidFill>
                <a:schemeClr val="accent5"/>
              </a:solidFill>
              <a:prstDash val="lgDashDot"/>
              <a:round/>
              <a:headEnd len="med" w="med" type="oval"/>
              <a:tailEnd len="med" w="med" type="triangle"/>
            </a:ln>
          </p:spPr>
        </p:cxnSp>
        <p:grpSp>
          <p:nvGrpSpPr>
            <p:cNvPr id="308" name="Google Shape;308;p39"/>
            <p:cNvGrpSpPr/>
            <p:nvPr/>
          </p:nvGrpSpPr>
          <p:grpSpPr>
            <a:xfrm>
              <a:off x="259029" y="1547175"/>
              <a:ext cx="1763207" cy="621428"/>
              <a:chOff x="4071043" y="2313767"/>
              <a:chExt cx="2240700" cy="759692"/>
            </a:xfrm>
          </p:grpSpPr>
          <p:sp>
            <p:nvSpPr>
              <p:cNvPr id="309" name="Google Shape;309;p39"/>
              <p:cNvSpPr txBox="1"/>
              <p:nvPr/>
            </p:nvSpPr>
            <p:spPr>
              <a:xfrm>
                <a:off x="4071043" y="2313767"/>
                <a:ext cx="2240700" cy="24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1100"/>
                  <a:buFont typeface="Arial"/>
                  <a:buNone/>
                </a:pPr>
                <a:r>
                  <a:rPr b="1" lang="en">
                    <a:solidFill>
                      <a:schemeClr val="accent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IA³</a:t>
                </a:r>
                <a:endParaRPr b="1">
                  <a:solidFill>
                    <a:schemeClr val="accent5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chemeClr val="accent5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310" name="Google Shape;310;p39"/>
              <p:cNvSpPr txBox="1"/>
              <p:nvPr/>
            </p:nvSpPr>
            <p:spPr>
              <a:xfrm>
                <a:off x="4115740" y="2714959"/>
                <a:ext cx="21513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u="sng">
                    <a:solidFill>
                      <a:schemeClr val="accent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Scales</a:t>
                </a:r>
                <a:r>
                  <a:rPr lang="en" sz="1100">
                    <a:solidFill>
                      <a:schemeClr val="accent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the </a:t>
                </a:r>
                <a:r>
                  <a:rPr lang="en" sz="1100">
                    <a:solidFill>
                      <a:schemeClr val="accent5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Q, K, V</a:t>
                </a:r>
                <a:endParaRPr sz="1100">
                  <a:solidFill>
                    <a:schemeClr val="accent5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cxnSp>
          <p:nvCxnSpPr>
            <p:cNvPr id="311" name="Google Shape;311;p39"/>
            <p:cNvCxnSpPr/>
            <p:nvPr/>
          </p:nvCxnSpPr>
          <p:spPr>
            <a:xfrm>
              <a:off x="328700" y="4097625"/>
              <a:ext cx="2046600" cy="358200"/>
            </a:xfrm>
            <a:prstGeom prst="bentConnector3">
              <a:avLst>
                <a:gd fmla="val 81381" name="adj1"/>
              </a:avLst>
            </a:prstGeom>
            <a:noFill/>
            <a:ln cap="flat" cmpd="sng" w="19050">
              <a:solidFill>
                <a:schemeClr val="accent5"/>
              </a:solidFill>
              <a:prstDash val="lgDashDot"/>
              <a:round/>
              <a:headEnd len="med" w="med" type="oval"/>
              <a:tailEnd len="med" w="med" type="triangle"/>
            </a:ln>
          </p:spPr>
        </p:cxnSp>
        <p:sp>
          <p:nvSpPr>
            <p:cNvPr id="312" name="Google Shape;312;p39"/>
            <p:cNvSpPr txBox="1"/>
            <p:nvPr/>
          </p:nvSpPr>
          <p:spPr>
            <a:xfrm>
              <a:off x="294800" y="564175"/>
              <a:ext cx="25590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5"/>
                  </a:solidFill>
                  <a:latin typeface="DM Sans"/>
                  <a:ea typeface="DM Sans"/>
                  <a:cs typeface="DM Sans"/>
                  <a:sym typeface="DM Sans"/>
                </a:rPr>
                <a:t>Where does each method attack the Attention mechanism?</a:t>
              </a:r>
              <a:endParaRPr b="1" sz="1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313" name="Google Shape;313;p39"/>
          <p:cNvCxnSpPr/>
          <p:nvPr/>
        </p:nvCxnSpPr>
        <p:spPr>
          <a:xfrm>
            <a:off x="4555200" y="705250"/>
            <a:ext cx="33600" cy="430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grpSp>
        <p:nvGrpSpPr>
          <p:cNvPr id="314" name="Google Shape;314;p39"/>
          <p:cNvGrpSpPr/>
          <p:nvPr/>
        </p:nvGrpSpPr>
        <p:grpSpPr>
          <a:xfrm>
            <a:off x="4719775" y="822400"/>
            <a:ext cx="4305150" cy="3781525"/>
            <a:chOff x="4775500" y="800025"/>
            <a:chExt cx="4305150" cy="3781525"/>
          </a:xfrm>
        </p:grpSpPr>
        <p:cxnSp>
          <p:nvCxnSpPr>
            <p:cNvPr id="315" name="Google Shape;315;p39"/>
            <p:cNvCxnSpPr>
              <a:stCxn id="316" idx="2"/>
              <a:endCxn id="317" idx="0"/>
            </p:cNvCxnSpPr>
            <p:nvPr/>
          </p:nvCxnSpPr>
          <p:spPr>
            <a:xfrm>
              <a:off x="6967300" y="3212500"/>
              <a:ext cx="0" cy="528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18" name="Google Shape;318;p39"/>
            <p:cNvSpPr txBox="1"/>
            <p:nvPr/>
          </p:nvSpPr>
          <p:spPr>
            <a:xfrm>
              <a:off x="5864400" y="800025"/>
              <a:ext cx="728400" cy="13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  <a:t>Dataset</a:t>
              </a:r>
              <a:endParaRPr b="1"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grpSp>
          <p:nvGrpSpPr>
            <p:cNvPr id="319" name="Google Shape;319;p39"/>
            <p:cNvGrpSpPr/>
            <p:nvPr/>
          </p:nvGrpSpPr>
          <p:grpSpPr>
            <a:xfrm>
              <a:off x="4775500" y="934713"/>
              <a:ext cx="4305150" cy="2277788"/>
              <a:chOff x="4775500" y="721813"/>
              <a:chExt cx="4305150" cy="2277788"/>
            </a:xfrm>
          </p:grpSpPr>
          <p:grpSp>
            <p:nvGrpSpPr>
              <p:cNvPr id="320" name="Google Shape;320;p39"/>
              <p:cNvGrpSpPr/>
              <p:nvPr/>
            </p:nvGrpSpPr>
            <p:grpSpPr>
              <a:xfrm>
                <a:off x="4853950" y="721813"/>
                <a:ext cx="4226700" cy="2277788"/>
                <a:chOff x="4853950" y="601488"/>
                <a:chExt cx="4226700" cy="2277788"/>
              </a:xfrm>
            </p:grpSpPr>
            <p:sp>
              <p:nvSpPr>
                <p:cNvPr id="316" name="Google Shape;316;p39"/>
                <p:cNvSpPr/>
                <p:nvPr/>
              </p:nvSpPr>
              <p:spPr>
                <a:xfrm>
                  <a:off x="4853950" y="2038675"/>
                  <a:ext cx="4226700" cy="840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sp>
              <p:nvSpPr>
                <p:cNvPr id="321" name="Google Shape;321;p39"/>
                <p:cNvSpPr/>
                <p:nvPr/>
              </p:nvSpPr>
              <p:spPr>
                <a:xfrm>
                  <a:off x="5841100" y="601488"/>
                  <a:ext cx="2252400" cy="11400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DF9C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>
                      <a:latin typeface="DM Sans"/>
                      <a:ea typeface="DM Sans"/>
                      <a:cs typeface="DM Sans"/>
                      <a:sym typeface="DM Sans"/>
                    </a:rPr>
                    <a:t>CommonSense QA</a:t>
                  </a:r>
                  <a:endParaRPr b="1">
                    <a:latin typeface="DM Sans"/>
                    <a:ea typeface="DM Sans"/>
                    <a:cs typeface="DM Sans"/>
                    <a:sym typeface="DM Sans"/>
                  </a:endParaRPr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DM Sans"/>
                      <a:ea typeface="DM Sans"/>
                      <a:cs typeface="DM Sans"/>
                      <a:sym typeface="DM Sans"/>
                    </a:rPr>
                    <a:t>785 Concepts</a:t>
                  </a:r>
                  <a:endParaRPr>
                    <a:latin typeface="DM Sans"/>
                    <a:ea typeface="DM Sans"/>
                    <a:cs typeface="DM Sans"/>
                    <a:sym typeface="DM Sans"/>
                  </a:endParaRPr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DM Sans"/>
                    <a:ea typeface="DM Sans"/>
                    <a:cs typeface="DM Sans"/>
                    <a:sym typeface="DM Sans"/>
                  </a:endParaRPr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u="sng">
                      <a:latin typeface="DM Sans"/>
                      <a:ea typeface="DM Sans"/>
                      <a:cs typeface="DM Sans"/>
                      <a:sym typeface="DM Sans"/>
                    </a:rPr>
                    <a:t>10 Broad Categories</a:t>
                  </a:r>
                  <a:endParaRPr u="sng"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grpSp>
              <p:nvGrpSpPr>
                <p:cNvPr id="322" name="Google Shape;322;p39"/>
                <p:cNvGrpSpPr/>
                <p:nvPr/>
              </p:nvGrpSpPr>
              <p:grpSpPr>
                <a:xfrm>
                  <a:off x="4974790" y="2208479"/>
                  <a:ext cx="3997316" cy="500887"/>
                  <a:chOff x="4971462" y="2119825"/>
                  <a:chExt cx="4092675" cy="602100"/>
                </a:xfrm>
              </p:grpSpPr>
              <p:sp>
                <p:nvSpPr>
                  <p:cNvPr id="323" name="Google Shape;323;p39"/>
                  <p:cNvSpPr/>
                  <p:nvPr/>
                </p:nvSpPr>
                <p:spPr>
                  <a:xfrm>
                    <a:off x="4971462" y="2119825"/>
                    <a:ext cx="963600" cy="6021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C5BEDF"/>
                  </a:solidFill>
                  <a:ln cap="flat" cmpd="sng" w="19050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1300">
                        <a:latin typeface="DM Sans"/>
                        <a:ea typeface="DM Sans"/>
                        <a:cs typeface="DM Sans"/>
                        <a:sym typeface="DM Sans"/>
                      </a:rPr>
                      <a:t>LoRA</a:t>
                    </a:r>
                    <a:endParaRPr b="1" sz="1300"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  <p:sp>
                <p:nvSpPr>
                  <p:cNvPr id="324" name="Google Shape;324;p39"/>
                  <p:cNvSpPr/>
                  <p:nvPr/>
                </p:nvSpPr>
                <p:spPr>
                  <a:xfrm>
                    <a:off x="8100537" y="2119825"/>
                    <a:ext cx="963600" cy="6021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C5BEDF"/>
                  </a:solidFill>
                  <a:ln cap="flat" cmpd="sng" w="19050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>
                        <a:latin typeface="DM Sans"/>
                        <a:ea typeface="DM Sans"/>
                        <a:cs typeface="DM Sans"/>
                        <a:sym typeface="DM Sans"/>
                      </a:rPr>
                      <a:t>IA³</a:t>
                    </a:r>
                    <a:endParaRPr b="1"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  <p:sp>
                <p:nvSpPr>
                  <p:cNvPr id="325" name="Google Shape;325;p39"/>
                  <p:cNvSpPr/>
                  <p:nvPr/>
                </p:nvSpPr>
                <p:spPr>
                  <a:xfrm>
                    <a:off x="6014487" y="2119825"/>
                    <a:ext cx="963600" cy="6021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C5BEDF"/>
                  </a:solidFill>
                  <a:ln cap="flat" cmpd="sng" w="19050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>
                        <a:latin typeface="DM Sans"/>
                        <a:ea typeface="DM Sans"/>
                        <a:cs typeface="DM Sans"/>
                        <a:sym typeface="DM Sans"/>
                      </a:rPr>
                      <a:t>QLoRA</a:t>
                    </a:r>
                    <a:endParaRPr b="1"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  <p:sp>
                <p:nvSpPr>
                  <p:cNvPr id="326" name="Google Shape;326;p39"/>
                  <p:cNvSpPr/>
                  <p:nvPr/>
                </p:nvSpPr>
                <p:spPr>
                  <a:xfrm>
                    <a:off x="7057512" y="2119825"/>
                    <a:ext cx="963600" cy="6021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C5BEDF"/>
                  </a:solidFill>
                  <a:ln cap="flat" cmpd="sng" w="19050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>
                        <a:latin typeface="DM Sans"/>
                        <a:ea typeface="DM Sans"/>
                        <a:cs typeface="DM Sans"/>
                        <a:sym typeface="DM Sans"/>
                      </a:rPr>
                      <a:t>Prefix Tuning</a:t>
                    </a:r>
                    <a:endParaRPr b="1">
                      <a:latin typeface="DM Sans"/>
                      <a:ea typeface="DM Sans"/>
                      <a:cs typeface="DM Sans"/>
                      <a:sym typeface="DM Sans"/>
                    </a:endParaRPr>
                  </a:p>
                </p:txBody>
              </p:sp>
            </p:grpSp>
            <p:cxnSp>
              <p:nvCxnSpPr>
                <p:cNvPr id="327" name="Google Shape;327;p39"/>
                <p:cNvCxnSpPr>
                  <a:stCxn id="321" idx="2"/>
                  <a:endCxn id="316" idx="0"/>
                </p:cNvCxnSpPr>
                <p:nvPr/>
              </p:nvCxnSpPr>
              <p:spPr>
                <a:xfrm>
                  <a:off x="6967300" y="1741488"/>
                  <a:ext cx="0" cy="297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28" name="Google Shape;328;p39"/>
              <p:cNvSpPr txBox="1"/>
              <p:nvPr/>
            </p:nvSpPr>
            <p:spPr>
              <a:xfrm>
                <a:off x="4775500" y="2027950"/>
                <a:ext cx="1470000" cy="13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Tuning on GPT-2</a:t>
                </a:r>
                <a:endParaRPr b="1" sz="1000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grpSp>
          <p:nvGrpSpPr>
            <p:cNvPr id="329" name="Google Shape;329;p39"/>
            <p:cNvGrpSpPr/>
            <p:nvPr/>
          </p:nvGrpSpPr>
          <p:grpSpPr>
            <a:xfrm>
              <a:off x="4775500" y="3606250"/>
              <a:ext cx="4305150" cy="975300"/>
              <a:chOff x="4775500" y="3337300"/>
              <a:chExt cx="4305150" cy="975300"/>
            </a:xfrm>
          </p:grpSpPr>
          <p:sp>
            <p:nvSpPr>
              <p:cNvPr id="317" name="Google Shape;317;p39"/>
              <p:cNvSpPr/>
              <p:nvPr/>
            </p:nvSpPr>
            <p:spPr>
              <a:xfrm>
                <a:off x="4853950" y="3472000"/>
                <a:ext cx="4226700" cy="8406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grpSp>
            <p:nvGrpSpPr>
              <p:cNvPr id="330" name="Google Shape;330;p39"/>
              <p:cNvGrpSpPr/>
              <p:nvPr/>
            </p:nvGrpSpPr>
            <p:grpSpPr>
              <a:xfrm>
                <a:off x="4935698" y="3641854"/>
                <a:ext cx="4066626" cy="500887"/>
                <a:chOff x="4933375" y="2114175"/>
                <a:chExt cx="2006625" cy="602100"/>
              </a:xfrm>
            </p:grpSpPr>
            <p:sp>
              <p:nvSpPr>
                <p:cNvPr id="331" name="Google Shape;331;p39"/>
                <p:cNvSpPr/>
                <p:nvPr/>
              </p:nvSpPr>
              <p:spPr>
                <a:xfrm>
                  <a:off x="4933375" y="2114175"/>
                  <a:ext cx="963600" cy="6021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E8EEEB"/>
                </a:solidFill>
                <a:ln cap="flat" cmpd="sng" w="1905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300">
                      <a:latin typeface="DM Sans"/>
                      <a:ea typeface="DM Sans"/>
                      <a:cs typeface="DM Sans"/>
                      <a:sym typeface="DM Sans"/>
                    </a:rPr>
                    <a:t>Accuracy </a:t>
                  </a:r>
                  <a:endParaRPr b="1" sz="1300">
                    <a:latin typeface="DM Sans"/>
                    <a:ea typeface="DM Sans"/>
                    <a:cs typeface="DM Sans"/>
                    <a:sym typeface="DM Sans"/>
                  </a:endParaRPr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00">
                      <a:latin typeface="DM Sans"/>
                      <a:ea typeface="DM Sans"/>
                      <a:cs typeface="DM Sans"/>
                      <a:sym typeface="DM Sans"/>
                    </a:rPr>
                    <a:t>across categories</a:t>
                  </a:r>
                  <a:endParaRPr sz="1300"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sp>
              <p:nvSpPr>
                <p:cNvPr id="332" name="Google Shape;332;p39"/>
                <p:cNvSpPr/>
                <p:nvPr/>
              </p:nvSpPr>
              <p:spPr>
                <a:xfrm>
                  <a:off x="5976400" y="2114175"/>
                  <a:ext cx="963600" cy="6021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E8EEEB"/>
                </a:solidFill>
                <a:ln cap="flat" cmpd="sng" w="1905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>
                      <a:latin typeface="DM Sans"/>
                      <a:ea typeface="DM Sans"/>
                      <a:cs typeface="DM Sans"/>
                      <a:sym typeface="DM Sans"/>
                    </a:rPr>
                    <a:t>Perplexity</a:t>
                  </a:r>
                  <a:endParaRPr b="1">
                    <a:latin typeface="DM Sans"/>
                    <a:ea typeface="DM Sans"/>
                    <a:cs typeface="DM Sans"/>
                    <a:sym typeface="DM Sans"/>
                  </a:endParaRPr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DM Sans"/>
                      <a:ea typeface="DM Sans"/>
                      <a:cs typeface="DM Sans"/>
                      <a:sym typeface="DM Sans"/>
                    </a:rPr>
                    <a:t>overall comparison</a:t>
                  </a:r>
                  <a:endParaRPr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  <p:sp>
            <p:nvSpPr>
              <p:cNvPr id="333" name="Google Shape;333;p39"/>
              <p:cNvSpPr txBox="1"/>
              <p:nvPr/>
            </p:nvSpPr>
            <p:spPr>
              <a:xfrm>
                <a:off x="4775500" y="3337300"/>
                <a:ext cx="1470000" cy="13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chemeClr val="dk2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Evaluation</a:t>
                </a:r>
                <a:endParaRPr b="1" sz="1000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40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40" name="Google Shape;340;p40"/>
          <p:cNvSpPr txBox="1"/>
          <p:nvPr/>
        </p:nvSpPr>
        <p:spPr>
          <a:xfrm>
            <a:off x="516437" y="7447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Defining the Motivation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41" name="Google Shape;341;p40"/>
          <p:cNvSpPr txBox="1"/>
          <p:nvPr/>
        </p:nvSpPr>
        <p:spPr>
          <a:xfrm>
            <a:off x="516437" y="15843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42" name="Google Shape;342;p40"/>
          <p:cNvSpPr txBox="1"/>
          <p:nvPr/>
        </p:nvSpPr>
        <p:spPr>
          <a:xfrm>
            <a:off x="516437" y="24237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Methodology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43" name="Google Shape;343;p40"/>
          <p:cNvSpPr txBox="1"/>
          <p:nvPr/>
        </p:nvSpPr>
        <p:spPr>
          <a:xfrm>
            <a:off x="516437" y="32564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Results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44" name="Google Shape;344;p40"/>
          <p:cNvSpPr txBox="1"/>
          <p:nvPr/>
        </p:nvSpPr>
        <p:spPr>
          <a:xfrm>
            <a:off x="516437" y="4102806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Conclusions</a:t>
            </a: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 and Future Work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45" name="Google Shape;345;p40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46" name="Google Shape;346;p40"/>
          <p:cNvSpPr txBox="1"/>
          <p:nvPr/>
        </p:nvSpPr>
        <p:spPr>
          <a:xfrm>
            <a:off x="196954" y="15843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47" name="Google Shape;347;p40"/>
          <p:cNvSpPr txBox="1"/>
          <p:nvPr/>
        </p:nvSpPr>
        <p:spPr>
          <a:xfrm>
            <a:off x="196954" y="24237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48" name="Google Shape;348;p40"/>
          <p:cNvSpPr txBox="1"/>
          <p:nvPr/>
        </p:nvSpPr>
        <p:spPr>
          <a:xfrm>
            <a:off x="196954" y="32564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49" name="Google Shape;349;p40"/>
          <p:cNvSpPr txBox="1"/>
          <p:nvPr/>
        </p:nvSpPr>
        <p:spPr>
          <a:xfrm>
            <a:off x="196954" y="4102806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5.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0" name="Google Shape;350;p40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DS6051 Presentation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